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6" r:id="rId7"/>
    <p:sldId id="267" r:id="rId8"/>
    <p:sldId id="269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Aste" initials="AA" lastIdx="1" clrIdx="0">
    <p:extLst>
      <p:ext uri="{19B8F6BF-5375-455C-9EA6-DF929625EA0E}">
        <p15:presenceInfo xmlns:p15="http://schemas.microsoft.com/office/powerpoint/2012/main" userId="S-1-5-21-2000478354-1801674531-725345543-46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31T10:40:46.926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2EC87-EDB1-4235-9FF3-EA9C6AF35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900AFA-8832-48D0-B949-4B4D9F112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4F2D3B-E8A7-4B60-8996-2C1D0F03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38DBBA-1942-49B3-B2D1-DDB0B36D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E9260-0E7E-44EE-A10D-F9AD37DF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631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4105B-DF27-4CA9-8370-9B9F7A23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D87177-47BA-4269-B452-27846A6AF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0C3024-23CC-4E3E-977F-7E38900E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CD3D29-115F-4BDA-BC4D-3EAD94FF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D1041-9B64-4D3F-8FBA-EEA5BDD1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5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E732EB-BF0E-4829-B207-66BD54045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21FE74-3D89-4A87-87B0-3B3E48029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0BE58-F1C6-4173-9F89-6D4BE230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4B7E6A-72F6-48BB-81A1-E77F82EF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EB250-11CB-4978-A543-531C59EF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718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D2C4D-9B1A-4B4F-B47B-DC63E268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67680-2D6E-4CDF-8CEB-8A72CAAD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3001E4-1EEC-4349-95ED-BA0D8893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70600E-A227-44ED-90CD-5CDFE283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E97DC3-AA1C-468B-95F7-73B4816C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7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F576B-F0F3-43A8-8EE6-13704D2A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704308-F524-4C3F-9588-E9330841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16A58-0ED1-4650-AF73-5E901CF8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BA8BD-3258-4824-8AD9-C231AA30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BD82E4-0C84-4EFE-87B9-E29DA527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090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05629-3C63-47B7-BEE3-BACA3446D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D1614-DF40-4310-97F8-611C0E79D1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BD644E-E271-4E15-BA52-175C2FD43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0E140-4DD0-4616-B779-985AD60C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8719D8-C057-4204-92BA-095518D0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F65A06-76A0-44C9-98EE-2A496889D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899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5ACFB-89BE-44E2-A698-9ACB2207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7430E9-7CC2-478C-BCD1-FA309BD08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C115BD-8D7C-483F-8F2E-C68BD937A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6510CB-A61C-409A-B243-79F9D8644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65675C-90AB-4447-8DC1-6260D64F7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7481D1-A75A-47B7-A0BC-DAD85EB3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542198-7E43-4D46-A827-881E11F4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4EB713-820D-4EEA-B025-11745818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37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1D1FB-BA27-4FA2-AF71-BC7CEFE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19CDC2-D05C-4FE6-AD7F-630705DE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3D642F-78A3-4462-AEE9-FAB7DBBF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CC793EB-FF26-4561-B7DD-3C3404A9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048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132ED0-FB37-41CB-AEA5-28044D6E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6BDF75-0F5E-4A75-997D-91FBC551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78CC64-BF57-4118-8BBF-8BCB8A5E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01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732A6-D1E8-4D07-BED4-7DBEE02A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A242FE-7F31-44F3-B2E1-2E25D8228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FB0D04-2CAF-4D15-92AE-9CCE6CA01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A9A675-6E54-433E-B5C0-7D388E5F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59D187-CAB1-4C2E-979B-1932D93FE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81F49-5777-426E-9A23-34F19619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74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DBDC3-02D4-4308-BD4E-FCC830490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1B9A3D-8DB5-4BE5-96CF-37E7100AA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5802E4-7B59-4C53-9693-B55EE12DF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39945D-015F-4FFF-AD32-E6FFF5C9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76032F-23F1-489B-B651-4290084D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33430E-0AA8-474C-89EA-98443B765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66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DDB321-23C8-4C31-A3D9-F0231B4FD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CE0878-7DC6-4EB9-9AE4-59342E44F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457DFA-6F62-485D-87E0-67F72DE1D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1E4FB-3E3A-47D2-9550-0552D3BE2E12}" type="datetimeFigureOut">
              <a:rPr lang="es-CL" smtClean="0"/>
              <a:t>08/07/2021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30671-64C6-4A0B-AF2C-129B2DD05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E0E5C0-C0D3-4EB0-B30B-166397509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194E-8F15-4488-9232-DE1F41FBB4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987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medaleschile.mma.gob.cl/procesos-de-oficio/" TargetMode="External"/><Relationship Id="rId2" Type="http://schemas.openxmlformats.org/officeDocument/2006/relationships/hyperlink" Target="https://humedaleschile.mma.gob.cl/" TargetMode="Externa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2.png"/><Relationship Id="rId4" Type="http://schemas.openxmlformats.org/officeDocument/2006/relationships/hyperlink" Target="https://humedaleschile.mma.gob.cl/procesos-desde-municipio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A29FA-CB6D-4E25-B965-905FCB8AF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777" y="691116"/>
            <a:ext cx="9206022" cy="140349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DECLARATORIA HUMEDALES URBANOS</a:t>
            </a:r>
            <a:br>
              <a:rPr lang="es-MX" dirty="0"/>
            </a:br>
            <a:r>
              <a:rPr lang="es-CL" b="0" i="0" dirty="0">
                <a:solidFill>
                  <a:srgbClr val="333333"/>
                </a:solidFill>
                <a:effectLst/>
                <a:latin typeface="gobCL"/>
              </a:rPr>
              <a:t>Ley Nº21.202</a:t>
            </a:r>
            <a:endParaRPr lang="es-CL" dirty="0"/>
          </a:p>
        </p:txBody>
      </p:sp>
      <p:pic>
        <p:nvPicPr>
          <p:cNvPr id="4" name="Picture 16" descr="Resultado de imagen para HUMEDAL BOCA MAULE">
            <a:extLst>
              <a:ext uri="{FF2B5EF4-FFF2-40B4-BE49-F238E27FC236}">
                <a16:creationId xmlns:a16="http://schemas.microsoft.com/office/drawing/2014/main" id="{A5BE1E3C-4A80-4BD6-BF74-3271ABAC17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6334" y="2573079"/>
            <a:ext cx="4761549" cy="3189339"/>
          </a:xfrm>
          <a:prstGeom prst="rect">
            <a:avLst/>
          </a:prstGeom>
          <a:noFill/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5B8F26A-B62D-45B2-ABC4-AA6732D03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634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198D6-81A3-4B93-B53C-36D5FCC9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5" y="400865"/>
            <a:ext cx="6570922" cy="9494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s-CL" sz="4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¿Qué es un Humedal Urbano?</a:t>
            </a:r>
            <a:b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22892D-16A9-4D14-9A7E-4D41FF58E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6125"/>
            <a:ext cx="10515600" cy="5111009"/>
          </a:xfrm>
        </p:spPr>
        <p:txBody>
          <a:bodyPr/>
          <a:lstStyle/>
          <a:p>
            <a:pPr marL="0" indent="0">
              <a:buNone/>
            </a:pPr>
            <a:r>
              <a:rPr lang="es-CL" sz="3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CL" sz="32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odas aquellas extensiones de marismas, pantanos y turberas, o superficies cubiertas de aguas, sean éstas de régimen natural o artificial, permanentes o temporales, estancadas o corrientes, dulces, salobres o saladas, incluidas las extensiones de agua marina, cuya profundidad en marea baja no exceda los seis metros y que se encuentren total o parcialmente dentro del límite urbano.</a:t>
            </a:r>
            <a:endParaRPr lang="es-CL" sz="3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B8AC0CF0-6AF6-47EC-BE6F-946FFA7D3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Diálogo con comunidad para conservar los humedales de Putú y Huenchullami –  MMA">
            <a:extLst>
              <a:ext uri="{FF2B5EF4-FFF2-40B4-BE49-F238E27FC236}">
                <a16:creationId xmlns:a16="http://schemas.microsoft.com/office/drawing/2014/main" id="{CE425685-A878-4440-90CF-8151CCC5E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809" y="4814253"/>
            <a:ext cx="3906690" cy="137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allos judiciales escuchan por primera vez la voz de los humedales - El  Mostrador">
            <a:extLst>
              <a:ext uri="{FF2B5EF4-FFF2-40B4-BE49-F238E27FC236}">
                <a16:creationId xmlns:a16="http://schemas.microsoft.com/office/drawing/2014/main" id="{8FE8CE22-B925-4E6A-AFD3-85DDED89A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671053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umedales: un ecosistema olvidado | Verdeseo">
            <a:extLst>
              <a:ext uri="{FF2B5EF4-FFF2-40B4-BE49-F238E27FC236}">
                <a16:creationId xmlns:a16="http://schemas.microsoft.com/office/drawing/2014/main" id="{405A6AD9-1B47-4F84-80AC-0FAA5121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60" y="4671053"/>
            <a:ext cx="2581939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2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80722-0443-4F83-9573-F8500469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516" y="365126"/>
            <a:ext cx="7060019" cy="102774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s-CL" sz="40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¿Cómo se delimita un Humedal?</a:t>
            </a:r>
            <a:b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B17DD7-BBAA-4063-A98D-26492C40C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6"/>
            <a:ext cx="10515600" cy="5305645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 ley establece que para delimitar un Humedal Urbano hay 3 criterios: </a:t>
            </a:r>
            <a:endParaRPr lang="es-C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presencia de vegetación hidrófita</a:t>
            </a:r>
            <a:endParaRPr lang="es-C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2) presencia de suelos hídricos con mal o sin drenaje</a:t>
            </a:r>
            <a:endParaRPr lang="es-C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3)un régimen hidrológico de saturación ya sea permanente o temporal que genera condiciones de inundación periódica. </a:t>
            </a:r>
            <a:endParaRPr lang="es-C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 importante señalar que cumpliendo uno de estos tres criterios, ya podemos dar cuenta de la existencia de un humedal, independiente de la presencia o no de los otros dos, cualquiera que fuera.</a:t>
            </a:r>
            <a:endParaRPr lang="es-C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37FD7B3-27C1-435C-B8A2-7D1193B36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12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56475-6BC8-4AB5-BBFC-6C366137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96" y="159490"/>
            <a:ext cx="10388010" cy="14353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es-CL" sz="40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6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Como parte de la Sociedad Civil, ¿Cómo puedo apoyar un proceso de declaratoria de Humedal Urbano?</a:t>
            </a:r>
            <a:br>
              <a:rPr lang="es-C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0D542C-671F-47C0-AE6B-F4D35FBB4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9512" cy="4351338"/>
          </a:xfrm>
        </p:spPr>
        <p:txBody>
          <a:bodyPr/>
          <a:lstStyle/>
          <a:p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Una vez que los humedales sean admitidos a tramitación y publicados en el Diario Oficial, se abre un proceso de recepción de antecedentes, donde la sociedad civil puede involucrarse con información relevante, fortaleciendo la declaratoria. </a:t>
            </a:r>
          </a:p>
          <a:p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Esta información será revisada por el Ministerio de Medio Ambiente e incorporada al proceso según su pertinencia. </a:t>
            </a:r>
          </a:p>
          <a:p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Para ello, todas las personas podrán mantenerse al tanto de estos procesos en la siguiente página: </a:t>
            </a:r>
            <a:r>
              <a:rPr lang="es-CL" u="sng" dirty="0">
                <a:solidFill>
                  <a:srgbClr val="208DA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Humedales Chile</a:t>
            </a: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donde podrán encontrar todos los </a:t>
            </a:r>
            <a:r>
              <a:rPr lang="es-CL" u="sng" dirty="0">
                <a:solidFill>
                  <a:srgbClr val="208DA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Procesos de Oficio</a:t>
            </a: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y </a:t>
            </a:r>
            <a:r>
              <a:rPr lang="es-CL" u="sng" dirty="0">
                <a:solidFill>
                  <a:srgbClr val="208DA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Procesos desde Municipios</a:t>
            </a:r>
            <a:r>
              <a:rPr lang="es-CL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que estén en tramitación</a:t>
            </a:r>
            <a:r>
              <a:rPr lang="es-CL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37683F7-6B6C-43FF-8566-0936A3AF4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70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C64E8-7CED-4A3B-A4FA-09153FBC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08" y="365125"/>
            <a:ext cx="8339692" cy="1325563"/>
          </a:xfrm>
        </p:spPr>
        <p:txBody>
          <a:bodyPr>
            <a:normAutofit/>
          </a:bodyPr>
          <a:lstStyle/>
          <a:p>
            <a:r>
              <a:rPr lang="es-ES" sz="2000" b="1" dirty="0">
                <a:effectLst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FICHA TÉCNICA SOLICITUD DE DECLARACIÓN HUMEDAL URBANO</a:t>
            </a:r>
            <a:endParaRPr lang="es-CL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73A14-F2A0-4650-87BF-1108BA8F0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167"/>
            <a:ext cx="10515600" cy="4358796"/>
          </a:xfrm>
        </p:spPr>
        <p:txBody>
          <a:bodyPr/>
          <a:lstStyle/>
          <a:p>
            <a:pPr marL="342900" lvl="0" indent="-342900" algn="just">
              <a:spcBef>
                <a:spcPts val="530"/>
              </a:spcBef>
              <a:buFont typeface="+mj-lt"/>
              <a:buAutoNum type="romanUcPeriod"/>
            </a:pPr>
            <a:r>
              <a:rPr lang="es-E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Identificación y contacto del o los municipios solicitantes, e información de contacto del funcionario encargado del proceso y su subrogante (a definir por parte de el/los solicitante/s)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indent="0" algn="just">
              <a:buNone/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1. Nombre del o los municipios que presentan la solicitud</a:t>
            </a: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2. Contacto del o los municipios que presentan la solicitud (correo electrónico)</a:t>
            </a: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3. Nombre y correo electrónico de él/la encargado/a del proceso de solicitud </a:t>
            </a: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4. Nombre y correo electrónico él/la subrogante encargado/a del proceso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indent="0" algn="just">
              <a:spcBef>
                <a:spcPts val="30"/>
              </a:spcBef>
              <a:buNone/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FEFFA3A-E1FB-4215-ADD5-6FDC9427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1.jpeg">
            <a:extLst>
              <a:ext uri="{FF2B5EF4-FFF2-40B4-BE49-F238E27FC236}">
                <a16:creationId xmlns:a16="http://schemas.microsoft.com/office/drawing/2014/main" id="{0CE72229-AFFD-4236-8CA4-BB96EFDCEDB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1330" y="548923"/>
            <a:ext cx="972657" cy="91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72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C64E8-7CED-4A3B-A4FA-09153FBC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08" y="365125"/>
            <a:ext cx="8339692" cy="1325563"/>
          </a:xfrm>
        </p:spPr>
        <p:txBody>
          <a:bodyPr>
            <a:normAutofit/>
          </a:bodyPr>
          <a:lstStyle/>
          <a:p>
            <a:r>
              <a:rPr lang="es-ES" sz="2000" b="1" dirty="0">
                <a:effectLst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FICHA TÉCNICA SOLICITUD DE DECLARACIÓN HUMEDAL URBANO</a:t>
            </a:r>
            <a:endParaRPr lang="es-CL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73A14-F2A0-4650-87BF-1108BA8F0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2"/>
            <a:ext cx="10515600" cy="539070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30"/>
              </a:spcBef>
              <a:buNone/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450"/>
              </a:spcBef>
              <a:spcAft>
                <a:spcPts val="1200"/>
              </a:spcAft>
              <a:buNone/>
            </a:pPr>
            <a:r>
              <a:rPr lang="es-ES" sz="18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II. Antecedentes generales del humedal y su localización</a:t>
            </a:r>
            <a:endParaRPr lang="es-CL" sz="1800" b="1" kern="0" dirty="0">
              <a:effectLst/>
              <a:latin typeface="Segoe UI Light" panose="020B0502040204020203" pitchFamily="34" charset="0"/>
              <a:ea typeface="Segoe UI Light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1.  Nombre o denominación del humedal</a:t>
            </a:r>
            <a:r>
              <a:rPr lang="es-ES" sz="1800" spc="4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2.  División político-administrativa a nivel regional, provincial y comunal</a:t>
            </a:r>
            <a:r>
              <a:rPr lang="es-ES" sz="1800" spc="18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marR="337820" lvl="0" indent="0" algn="just">
              <a:lnSpc>
                <a:spcPct val="98000"/>
              </a:lnSpc>
              <a:spcBef>
                <a:spcPts val="530"/>
              </a:spcBef>
              <a:spcAft>
                <a:spcPts val="0"/>
              </a:spcAft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3. Superficie total </a:t>
            </a:r>
            <a:r>
              <a:rPr lang="es-ES" sz="1800" b="1" u="sng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en hectáreas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que comprende el área que se solicita sea reconocida com</a:t>
            </a:r>
            <a:r>
              <a:rPr lang="es-ES" sz="1800" dirty="0">
                <a:latin typeface="Segoe UI" panose="020B0502040204020203" pitchFamily="34" charset="0"/>
                <a:ea typeface="Segoe UI" panose="020B0502040204020203" pitchFamily="34" charset="0"/>
              </a:rPr>
              <a:t>o</a:t>
            </a:r>
          </a:p>
          <a:p>
            <a:pPr marL="0" marR="337820" lvl="0" indent="0" algn="just">
              <a:lnSpc>
                <a:spcPct val="98000"/>
              </a:lnSpc>
              <a:spcBef>
                <a:spcPts val="530"/>
              </a:spcBef>
              <a:spcAft>
                <a:spcPts val="0"/>
              </a:spcAft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   humedal urbano</a:t>
            </a:r>
            <a:r>
              <a:rPr lang="es-ES" sz="1800" spc="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4.  Representación cartográfica digital del área objeto de la solicitud, que contenga la descripción del</a:t>
            </a: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   (los) polígono(s) que se solicita(n) reconocer como humedal urbano y las respectivas coordenadas</a:t>
            </a: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latin typeface="Segoe UI" panose="020B0502040204020203" pitchFamily="34" charset="0"/>
                <a:ea typeface="Segoe UI" panose="020B0502040204020203" pitchFamily="34" charset="0"/>
              </a:rPr>
              <a:t>   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 geográficas por cada punto que las delimitan; así como el límite urbano de la comuna donde se</a:t>
            </a: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latin typeface="Segoe UI" panose="020B0502040204020203" pitchFamily="34" charset="0"/>
                <a:ea typeface="Segoe UI" panose="020B0502040204020203" pitchFamily="34" charset="0"/>
              </a:rPr>
              <a:t>    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localice el humedal. </a:t>
            </a: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endParaRPr lang="es-ES" sz="1800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lnSpc>
                <a:spcPts val="1655"/>
              </a:lnSpc>
              <a:spcBef>
                <a:spcPts val="530"/>
              </a:spcBef>
              <a:buSzPts val="1100"/>
              <a:buNone/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La delimitación de los humedales deberá considerar al menos uno de los siguientes criterios: </a:t>
            </a:r>
          </a:p>
          <a:p>
            <a:pPr marL="311150" indent="-151130" algn="just">
              <a:lnSpc>
                <a:spcPts val="1655"/>
              </a:lnSpc>
              <a:spcBef>
                <a:spcPts val="530"/>
              </a:spcBef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(i) la presencia de vegetación hidrófita</a:t>
            </a:r>
          </a:p>
          <a:p>
            <a:pPr marL="311150" indent="-151130" algn="just">
              <a:lnSpc>
                <a:spcPts val="1655"/>
              </a:lnSpc>
              <a:spcBef>
                <a:spcPts val="530"/>
              </a:spcBef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</a:t>
            </a:r>
            <a:r>
              <a:rPr lang="es-E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ii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 la presencia de suelos hídricos con mal drenaje o sin drenaje</a:t>
            </a:r>
          </a:p>
          <a:p>
            <a:pPr marL="311150" indent="-151130" algn="just">
              <a:lnSpc>
                <a:spcPts val="1655"/>
              </a:lnSpc>
              <a:spcBef>
                <a:spcPts val="530"/>
              </a:spcBef>
              <a:tabLst>
                <a:tab pos="311150" algn="l"/>
              </a:tabLst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</a:t>
            </a:r>
            <a:r>
              <a:rPr lang="es-E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iii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 un régimen hidrológico de saturación ya sea permanente o temporal que genera condiciones de inundación periódica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FEFFA3A-E1FB-4215-ADD5-6FDC9427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1.jpeg">
            <a:extLst>
              <a:ext uri="{FF2B5EF4-FFF2-40B4-BE49-F238E27FC236}">
                <a16:creationId xmlns:a16="http://schemas.microsoft.com/office/drawing/2014/main" id="{0CE72229-AFFD-4236-8CA4-BB96EFDCEDB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1330" y="548923"/>
            <a:ext cx="972657" cy="91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7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C64E8-7CED-4A3B-A4FA-09153FBC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08" y="365125"/>
            <a:ext cx="8339692" cy="1325563"/>
          </a:xfrm>
        </p:spPr>
        <p:txBody>
          <a:bodyPr>
            <a:normAutofit/>
          </a:bodyPr>
          <a:lstStyle/>
          <a:p>
            <a:r>
              <a:rPr lang="es-ES" sz="2000" b="1" dirty="0">
                <a:effectLst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FICHA TÉCNICA SOLICITUD DE DECLARACIÓN HUMEDAL URBANO</a:t>
            </a:r>
            <a:endParaRPr lang="es-CL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73A14-F2A0-4650-87BF-1108BA8F0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30"/>
              </a:spcBef>
              <a:buNone/>
            </a:pP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lvl="0" indent="0" algn="just">
              <a:spcBef>
                <a:spcPts val="450"/>
              </a:spcBef>
              <a:spcAft>
                <a:spcPts val="1200"/>
              </a:spcAft>
              <a:buNone/>
            </a:pPr>
            <a:r>
              <a:rPr lang="es-ES" sz="1800" b="1" kern="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III.  Información complementaria del área propuesta</a:t>
            </a:r>
            <a:endParaRPr lang="es-CL" sz="1800" b="1" kern="0" dirty="0">
              <a:effectLst/>
              <a:latin typeface="Segoe UI Light" panose="020B0502040204020203" pitchFamily="34" charset="0"/>
              <a:ea typeface="Segoe UI Light" panose="020B0502040204020203" pitchFamily="34" charset="0"/>
            </a:endParaRPr>
          </a:p>
          <a:p>
            <a:pPr marL="0" indent="0">
              <a:buNone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Descripción de las características del humedal a reconocer. Para estos efectos, se podrán considerar atributos como: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la caracterización de los hábitats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Paisajes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ecosistemas presentes y sus principales características naturales expresados en su geología, geomorfología, hidrología, vegetación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los servicios ecosistémicos provistos por el humedal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amenazas que afecten el humedal </a:t>
            </a:r>
            <a:endParaRPr lang="es-ES" sz="1800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información de las principales especies que es posible encontrar en el humedal, en especial aquellas especies silvestres clasificadas de acuerdo con el DS </a:t>
            </a:r>
            <a:r>
              <a:rPr lang="es-E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Nº</a:t>
            </a:r>
            <a:r>
              <a:rPr lang="es-E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29, de 2011, del Ministerio del Medio Ambiente, Reglamento para la clasificación de especies silvestres según estado de conservación, entre otros antecedentes.</a:t>
            </a:r>
            <a:endParaRPr lang="es-CL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FEFFA3A-E1FB-4215-ADD5-6FDC9427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" y="159489"/>
            <a:ext cx="1170829" cy="94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1.jpeg">
            <a:extLst>
              <a:ext uri="{FF2B5EF4-FFF2-40B4-BE49-F238E27FC236}">
                <a16:creationId xmlns:a16="http://schemas.microsoft.com/office/drawing/2014/main" id="{0CE72229-AFFD-4236-8CA4-BB96EFDCEDB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1330" y="548923"/>
            <a:ext cx="972657" cy="91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3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Rectángulo redondeado">
            <a:extLst>
              <a:ext uri="{FF2B5EF4-FFF2-40B4-BE49-F238E27FC236}">
                <a16:creationId xmlns:a16="http://schemas.microsoft.com/office/drawing/2014/main" id="{0841F1F2-5367-4F48-BA67-3FA4D00E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3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s-CL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HUMEDAL URBANO DECLARADO POR MMA</a:t>
            </a:r>
            <a:br>
              <a:rPr lang="es-CL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s-CL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Rol de los municipios </a:t>
            </a:r>
          </a:p>
        </p:txBody>
      </p:sp>
      <p:sp>
        <p:nvSpPr>
          <p:cNvPr id="5" name="1 Rectángulo">
            <a:extLst>
              <a:ext uri="{FF2B5EF4-FFF2-40B4-BE49-F238E27FC236}">
                <a16:creationId xmlns:a16="http://schemas.microsoft.com/office/drawing/2014/main" id="{3712D5A4-E785-401E-949C-787BBAF27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350"/>
            <a:ext cx="10515600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>
                <a:latin typeface="+mj-lt"/>
              </a:rPr>
              <a:t>Elaborar una Ordenanza local,  que establezca  criterios  para la protección, conservación y preservación indicando acciones a implementar (Art.2). </a:t>
            </a:r>
          </a:p>
          <a:p>
            <a:pPr marL="0" indent="0">
              <a:buNone/>
            </a:pPr>
            <a:endParaRPr lang="es-CL" sz="2400" dirty="0">
              <a:latin typeface="+mj-lt"/>
            </a:endParaRPr>
          </a:p>
          <a:p>
            <a:pPr algn="just"/>
            <a:r>
              <a:rPr lang="es-CL" sz="2400" dirty="0">
                <a:latin typeface="+mj-lt"/>
              </a:rPr>
              <a:t>Postergar la entrega de permisos de subdivisión, loteo o urbanización predial y de construcción según Art. 117 LGUC (Art. 3).</a:t>
            </a:r>
          </a:p>
          <a:p>
            <a:pPr marL="0" indent="0" algn="just">
              <a:buNone/>
            </a:pPr>
            <a:endParaRPr lang="es-CL" sz="2400" dirty="0">
              <a:latin typeface="+mj-lt"/>
            </a:endParaRPr>
          </a:p>
          <a:p>
            <a:r>
              <a:rPr lang="es-CL" sz="2400" dirty="0">
                <a:latin typeface="+mj-lt"/>
              </a:rPr>
              <a:t>Evaluar los proyectos que ingresan al SEA, de acuerdo a las modificaciones a  la ley </a:t>
            </a:r>
            <a:r>
              <a:rPr lang="es-CL" sz="2400" dirty="0" err="1">
                <a:latin typeface="+mj-lt"/>
              </a:rPr>
              <a:t>N°</a:t>
            </a:r>
            <a:r>
              <a:rPr lang="es-CL" sz="2400" dirty="0">
                <a:latin typeface="+mj-lt"/>
              </a:rPr>
              <a:t> 19.300  proyectos o actividades susceptibles de causar impacto ambiental (Art. </a:t>
            </a:r>
          </a:p>
          <a:p>
            <a:pPr marL="0" indent="0">
              <a:buNone/>
            </a:pPr>
            <a:r>
              <a:rPr lang="es-CL" sz="2400" dirty="0">
                <a:latin typeface="+mj-lt"/>
              </a:rPr>
              <a:t>        </a:t>
            </a:r>
          </a:p>
          <a:p>
            <a:pPr algn="just"/>
            <a:r>
              <a:rPr lang="es-CL" sz="2400" dirty="0">
                <a:latin typeface="+mj-lt"/>
              </a:rPr>
              <a:t>Los IPT deben incluir los humedales urbanos como AVN, para establecer  las condiciones bajo las que deberán otorgarse los permisos de urbanizaciones o construcciones que se desarrollarán en ellos, que sean compatibles  con la mantención del régimen hidrológico (Art. 5)</a:t>
            </a:r>
          </a:p>
          <a:p>
            <a:pPr algn="just"/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1129681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820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gobCL</vt:lpstr>
      <vt:lpstr>Segoe UI</vt:lpstr>
      <vt:lpstr>Segoe UI Light</vt:lpstr>
      <vt:lpstr>Wingdings</vt:lpstr>
      <vt:lpstr>Tema de Office</vt:lpstr>
      <vt:lpstr>DECLARATORIA HUMEDALES URBANOS Ley Nº21.202</vt:lpstr>
      <vt:lpstr> ¿Qué es un Humedal Urbano? </vt:lpstr>
      <vt:lpstr> ¿Cómo se delimita un Humedal? </vt:lpstr>
      <vt:lpstr> Como parte de la Sociedad Civil, ¿Cómo puedo apoyar un proceso de declaratoria de Humedal Urbano? </vt:lpstr>
      <vt:lpstr>FICHA TÉCNICA SOLICITUD DE DECLARACIÓN HUMEDAL URBANO</vt:lpstr>
      <vt:lpstr>FICHA TÉCNICA SOLICITUD DE DECLARACIÓN HUMEDAL URBANO</vt:lpstr>
      <vt:lpstr>FICHA TÉCNICA SOLICITUD DE DECLARACIÓN HUMEDAL URBANO</vt:lpstr>
      <vt:lpstr>HUMEDAL URBANO DECLARADO POR MMA     Rol de los municipios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Aste</dc:creator>
  <cp:lastModifiedBy>Karin Rudiger</cp:lastModifiedBy>
  <cp:revision>20</cp:revision>
  <dcterms:created xsi:type="dcterms:W3CDTF">2021-05-28T16:36:54Z</dcterms:created>
  <dcterms:modified xsi:type="dcterms:W3CDTF">2021-07-08T15:36:52Z</dcterms:modified>
</cp:coreProperties>
</file>